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  <p:sldMasterId id="2147483712" r:id="rId2"/>
  </p:sldMasterIdLst>
  <p:notesMasterIdLst>
    <p:notesMasterId r:id="rId13"/>
  </p:notesMasterIdLst>
  <p:handoutMasterIdLst>
    <p:handoutMasterId r:id="rId14"/>
  </p:handoutMasterIdLst>
  <p:sldIdLst>
    <p:sldId id="277" r:id="rId3"/>
    <p:sldId id="276" r:id="rId4"/>
    <p:sldId id="278" r:id="rId5"/>
    <p:sldId id="279" r:id="rId6"/>
    <p:sldId id="284" r:id="rId7"/>
    <p:sldId id="280" r:id="rId8"/>
    <p:sldId id="281" r:id="rId9"/>
    <p:sldId id="285" r:id="rId10"/>
    <p:sldId id="282" r:id="rId11"/>
    <p:sldId id="283" r:id="rId12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6452"/>
    <a:srgbClr val="E5DBA1"/>
    <a:srgbClr val="BABA93"/>
    <a:srgbClr val="BABB93"/>
    <a:srgbClr val="DEDEAF"/>
    <a:srgbClr val="999999"/>
    <a:srgbClr val="D9D9D9"/>
    <a:srgbClr val="CCCCCC"/>
    <a:srgbClr val="C80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524" autoAdjust="0"/>
    <p:restoredTop sz="92385" autoAdjust="0"/>
  </p:normalViewPr>
  <p:slideViewPr>
    <p:cSldViewPr snapToGrid="0">
      <p:cViewPr varScale="1">
        <p:scale>
          <a:sx n="74" d="100"/>
          <a:sy n="74" d="100"/>
        </p:scale>
        <p:origin x="-1902" y="-90"/>
      </p:cViewPr>
      <p:guideLst>
        <p:guide orient="horz" pos="3935"/>
        <p:guide pos="288"/>
        <p:guide pos="726"/>
        <p:guide pos="5029"/>
        <p:guide pos="43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8" d="100"/>
          <a:sy n="108" d="100"/>
        </p:scale>
        <p:origin x="-4140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‹Nr.›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1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14/10/2014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6AA3181-37E1-4D43-A40E-0B61FF5DACFC}" type="datetime1">
              <a:rPr lang="en-GB" noProof="0" smtClean="0"/>
              <a:t>14/10/2014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Click here to add title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950FA2E-D575-4778-A90B-D8823FBC82FB}" type="datetime1">
              <a:rPr lang="en-GB" noProof="0" smtClean="0"/>
              <a:t>14/10/2014</a:t>
            </a:fld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E00587D-9189-4FED-83AF-DBCD726BC899}" type="datetime1">
              <a:rPr lang="en-GB" noProof="0" smtClean="0"/>
              <a:t>14/10/2014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columns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company presentation 2012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2376D74-4BB3-47C6-93B0-5DCC1B2CEE0E}" type="datetime1">
              <a:rPr lang="en-GB" noProof="0" smtClean="0"/>
              <a:t>14/10/2014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columns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721DE36-DFDD-41E8-8F4A-60A053C2735B}" type="datetime1">
              <a:rPr lang="en-GB" noProof="0" smtClean="0"/>
              <a:t>14/10/2014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10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Grafik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Click here to add subtitle</a:t>
            </a:r>
            <a:endParaRPr lang="de-DE" dirty="0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 sz="3600"/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here</a:t>
            </a:r>
            <a:r>
              <a:rPr lang="de-DE" dirty="0" smtClean="0"/>
              <a:t> to add title</a:t>
            </a:r>
            <a:endParaRPr lang="de-DE" dirty="0"/>
          </a:p>
        </p:txBody>
      </p:sp>
      <p:sp>
        <p:nvSpPr>
          <p:cNvPr id="10" name="Rechteck 9"/>
          <p:cNvSpPr/>
          <p:nvPr userDrawn="1"/>
        </p:nvSpPr>
        <p:spPr bwMode="auto">
          <a:xfrm>
            <a:off x="7721600" y="6604000"/>
            <a:ext cx="1422400" cy="254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599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D72E1C-DE6A-4294-ADF0-6F96BA9C680A}" type="datetime1">
              <a:rPr lang="en-GB" smtClean="0"/>
              <a:t>14/10/2014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642892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gi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gi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gif"/><Relationship Id="rId4" Type="http://schemas.openxmlformats.org/officeDocument/2006/relationships/image" Target="../media/image4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here to add title</a:t>
            </a:r>
          </a:p>
        </p:txBody>
      </p:sp>
      <p:pic>
        <p:nvPicPr>
          <p:cNvPr id="19" name="Grafik 7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‹Nr.›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0F9A5078-6F60-49E2-B50D-11C30D454C38}" type="datetime1">
              <a:rPr lang="en-GB" noProof="0" smtClean="0"/>
              <a:t>14/10/2014</a:t>
            </a:fld>
            <a:endParaRPr lang="en-GB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  <p:sldLayoutId id="2147483715" r:id="rId7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440000" indent="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None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‹Nr.›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7FE73A5E-2CE3-464E-8323-5EB9B752629B}" type="datetime1">
              <a:rPr lang="en-GB" smtClean="0"/>
              <a:t>14/10/2014</a:t>
            </a:fld>
            <a:endParaRPr lang="de-DE" dirty="0"/>
          </a:p>
        </p:txBody>
      </p:sp>
      <p:pic>
        <p:nvPicPr>
          <p:cNvPr id="10" name="Grafik 1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Grafik 7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689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Untertitel 10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0"/>
              </a:spcAft>
            </a:pPr>
            <a:endParaRPr lang="de-DE" sz="1800" dirty="0" smtClean="0"/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1800" dirty="0" smtClean="0"/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800" dirty="0" smtClean="0"/>
              <a:t>Dr. Steffen Erdle, Head of Project RE-ACTIVATE: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800" dirty="0" smtClean="0"/>
              <a:t>«Promoting Employment through RE/EE in MENA»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1800" i="1" dirty="0" smtClean="0"/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800" i="1" dirty="0"/>
              <a:t>In-House Expert Workshop: Optimizing Local Employment &amp; Value Creation of Renewable Energy &amp; Energy Efficiency Technologies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800" i="1" dirty="0" smtClean="0"/>
              <a:t>Eschborn, 14.10.14 </a:t>
            </a:r>
            <a:endParaRPr lang="en-US" sz="1800" i="1" dirty="0"/>
          </a:p>
        </p:txBody>
      </p:sp>
      <p:sp>
        <p:nvSpPr>
          <p:cNvPr id="10" name="Titel 9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sz="2400" b="1" cap="all" dirty="0" smtClean="0"/>
              <a:t>leveraging the Employment  Potential of Renewable Energy and Energy Efficiency for the MENA Region:</a:t>
            </a:r>
            <a:br>
              <a:rPr lang="en-US" sz="2400" b="1" cap="all" dirty="0" smtClean="0"/>
            </a:br>
            <a:r>
              <a:rPr lang="en-US" sz="2400" b="1" cap="all" dirty="0"/>
              <a:t>draft project </a:t>
            </a:r>
            <a:r>
              <a:rPr lang="en-US" sz="2400" b="1" cap="all" dirty="0" smtClean="0"/>
              <a:t>Goals, Time table, work packages, key </a:t>
            </a:r>
            <a:r>
              <a:rPr lang="en-US" sz="2400" b="1" cap="all" dirty="0" err="1" smtClean="0"/>
              <a:t>delivrables</a:t>
            </a:r>
            <a:endParaRPr lang="en-US" sz="2400" b="1" cap="al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86497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could be possible reference cases?</a:t>
            </a:r>
            <a:endParaRPr lang="en-US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 smtClean="0"/>
              <a:t>Expert Dialog: “Fostering employment: Innovative approaches for the MENA Region”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14/10/2014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dirty="0" smtClean="0"/>
          </a:p>
        </p:txBody>
      </p:sp>
      <p:pic>
        <p:nvPicPr>
          <p:cNvPr id="9" name="Picture 3" descr="C:\Users\stoffe_isa\Documents\FV MINO\PR, Internet, MENANews\snmen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77" y="388920"/>
            <a:ext cx="756000" cy="53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69023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is the purpose of the project?</a:t>
            </a:r>
            <a:endParaRPr lang="en-US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 smtClean="0"/>
              <a:t>Expert Dialog: “Fostering employment: Innovative approaches for the MENA Region”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14/10/2014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Examine </a:t>
            </a:r>
            <a:r>
              <a:rPr lang="en-US" dirty="0"/>
              <a:t>more closely </a:t>
            </a:r>
            <a:r>
              <a:rPr lang="en-US" dirty="0" smtClean="0"/>
              <a:t>and systematically the </a:t>
            </a:r>
            <a:r>
              <a:rPr lang="en-US" u="sng" dirty="0"/>
              <a:t>nexus</a:t>
            </a:r>
            <a:r>
              <a:rPr lang="en-US" dirty="0"/>
              <a:t> between RE/EE </a:t>
            </a:r>
            <a:r>
              <a:rPr lang="en-US" dirty="0" smtClean="0"/>
              <a:t>deployment </a:t>
            </a:r>
            <a:r>
              <a:rPr lang="en-US" dirty="0"/>
              <a:t>and local socio-economic development </a:t>
            </a:r>
            <a:endParaRPr lang="en-US" dirty="0" smtClean="0"/>
          </a:p>
          <a:p>
            <a:r>
              <a:rPr lang="en-US" dirty="0" smtClean="0"/>
              <a:t>Project focus: </a:t>
            </a:r>
            <a:r>
              <a:rPr lang="en-US" dirty="0"/>
              <a:t>identification of </a:t>
            </a:r>
            <a:r>
              <a:rPr lang="en-US" u="sng" dirty="0" smtClean="0"/>
              <a:t>worldwide “best practices” </a:t>
            </a:r>
            <a:r>
              <a:rPr lang="en-US" u="sng" dirty="0"/>
              <a:t>and success </a:t>
            </a:r>
            <a:r>
              <a:rPr lang="en-US" u="sng" dirty="0" smtClean="0"/>
              <a:t>models</a:t>
            </a:r>
            <a:r>
              <a:rPr lang="en-US" dirty="0" smtClean="0"/>
              <a:t>, especially in </a:t>
            </a:r>
            <a:r>
              <a:rPr lang="en-US" u="sng" dirty="0" smtClean="0"/>
              <a:t>developing </a:t>
            </a:r>
            <a:r>
              <a:rPr lang="en-US" u="sng" dirty="0"/>
              <a:t>and emerging </a:t>
            </a:r>
            <a:r>
              <a:rPr lang="en-US" u="sng" dirty="0" smtClean="0"/>
              <a:t>country contexts</a:t>
            </a:r>
            <a:r>
              <a:rPr lang="en-US" dirty="0" smtClean="0"/>
              <a:t>, as regards the </a:t>
            </a:r>
            <a:r>
              <a:rPr lang="en-US" dirty="0"/>
              <a:t>optimization </a:t>
            </a:r>
            <a:r>
              <a:rPr lang="en-US" dirty="0" smtClean="0"/>
              <a:t>of </a:t>
            </a:r>
            <a:r>
              <a:rPr lang="en-US" u="sng" dirty="0" smtClean="0"/>
              <a:t>local employment/value </a:t>
            </a:r>
            <a:r>
              <a:rPr lang="en-US" u="sng" dirty="0"/>
              <a:t>creation </a:t>
            </a:r>
            <a:r>
              <a:rPr lang="en-US" u="sng" dirty="0" smtClean="0"/>
              <a:t>via RE/EE</a:t>
            </a:r>
          </a:p>
          <a:p>
            <a:r>
              <a:rPr lang="en-US" dirty="0" smtClean="0"/>
              <a:t>Reference group: </a:t>
            </a:r>
            <a:r>
              <a:rPr lang="en-US" u="sng" dirty="0" smtClean="0"/>
              <a:t>RE/EE frontrunners</a:t>
            </a:r>
            <a:r>
              <a:rPr lang="en-US" dirty="0" smtClean="0"/>
              <a:t> with </a:t>
            </a:r>
            <a:r>
              <a:rPr lang="en-US" dirty="0"/>
              <a:t>similar </a:t>
            </a:r>
            <a:r>
              <a:rPr lang="en-US" dirty="0" smtClean="0"/>
              <a:t>socio-political </a:t>
            </a:r>
            <a:r>
              <a:rPr lang="en-US" dirty="0"/>
              <a:t>and socio-economic </a:t>
            </a:r>
            <a:r>
              <a:rPr lang="en-US" dirty="0" smtClean="0"/>
              <a:t>characteristics as most MENA countries, which have made their “breakthrough” in recent years under current conditions</a:t>
            </a:r>
          </a:p>
          <a:p>
            <a:r>
              <a:rPr lang="en-US" dirty="0" smtClean="0"/>
              <a:t>Distinguish </a:t>
            </a:r>
            <a:r>
              <a:rPr lang="en-US" u="sng" dirty="0"/>
              <a:t>key variables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u="sng" dirty="0" smtClean="0"/>
              <a:t>causal relationships</a:t>
            </a:r>
            <a:r>
              <a:rPr lang="en-US" dirty="0" smtClean="0"/>
              <a:t> that </a:t>
            </a:r>
            <a:r>
              <a:rPr lang="en-US" dirty="0"/>
              <a:t>explain best the particular trajectories </a:t>
            </a:r>
            <a:r>
              <a:rPr lang="en-US" dirty="0" smtClean="0"/>
              <a:t>and ultimate success of </a:t>
            </a:r>
            <a:r>
              <a:rPr lang="en-US" dirty="0"/>
              <a:t>the reference </a:t>
            </a:r>
            <a:r>
              <a:rPr lang="en-US" dirty="0" smtClean="0"/>
              <a:t>cases: </a:t>
            </a:r>
            <a:r>
              <a:rPr lang="en-US" dirty="0"/>
              <a:t>be they conceptual, institutional, procedural and/or </a:t>
            </a:r>
            <a:r>
              <a:rPr lang="en-US" dirty="0" smtClean="0"/>
              <a:t>operational in kind</a:t>
            </a:r>
          </a:p>
        </p:txBody>
      </p:sp>
      <p:pic>
        <p:nvPicPr>
          <p:cNvPr id="9" name="Picture 3" descr="C:\Users\stoffe_isa\Documents\FV MINO\PR, Internet, MENANews\snmen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77" y="388920"/>
            <a:ext cx="756000" cy="53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1512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 is the purpose of the </a:t>
            </a:r>
            <a:r>
              <a:rPr lang="en-US" b="1" dirty="0" smtClean="0"/>
              <a:t>project (cont.)?</a:t>
            </a:r>
            <a:endParaRPr lang="en-US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 smtClean="0"/>
              <a:t>Expert Dialog: “Fostering employment: Innovative approaches for the MENA Region”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14/10/2014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Insights and conclusions shall </a:t>
            </a:r>
            <a:r>
              <a:rPr lang="en-US" dirty="0"/>
              <a:t>be used </a:t>
            </a:r>
            <a:r>
              <a:rPr lang="en-US" dirty="0" smtClean="0"/>
              <a:t>as a </a:t>
            </a:r>
            <a:r>
              <a:rPr lang="en-US" dirty="0"/>
              <a:t>basis and </a:t>
            </a:r>
            <a:r>
              <a:rPr lang="en-US" dirty="0" smtClean="0"/>
              <a:t>a source </a:t>
            </a:r>
            <a:r>
              <a:rPr lang="en-US" dirty="0"/>
              <a:t>for the development and implementation of </a:t>
            </a:r>
            <a:r>
              <a:rPr lang="en-US" dirty="0" smtClean="0"/>
              <a:t>a </a:t>
            </a:r>
            <a:r>
              <a:rPr lang="en-US" u="sng" dirty="0" smtClean="0"/>
              <a:t>new </a:t>
            </a:r>
            <a:r>
              <a:rPr lang="en-US" u="sng" dirty="0"/>
              <a:t>set of </a:t>
            </a:r>
            <a:r>
              <a:rPr lang="en-US" u="sng" dirty="0" smtClean="0"/>
              <a:t>flexible </a:t>
            </a:r>
            <a:r>
              <a:rPr lang="en-US" u="sng" dirty="0"/>
              <a:t>and </a:t>
            </a:r>
            <a:r>
              <a:rPr lang="en-US" u="sng" dirty="0" smtClean="0"/>
              <a:t>customized </a:t>
            </a:r>
            <a:r>
              <a:rPr lang="en-US" u="sng" dirty="0"/>
              <a:t>tools and formats of policy advice and </a:t>
            </a:r>
            <a:r>
              <a:rPr lang="en-US" u="sng" dirty="0" smtClean="0"/>
              <a:t>technical assistance</a:t>
            </a:r>
          </a:p>
          <a:p>
            <a:r>
              <a:rPr lang="en-US" dirty="0" smtClean="0"/>
              <a:t>They shall also serve as </a:t>
            </a:r>
            <a:r>
              <a:rPr lang="en-US" u="sng" dirty="0"/>
              <a:t>a source of inspiration and a point of reference </a:t>
            </a:r>
            <a:r>
              <a:rPr lang="en-US" u="sng" dirty="0" smtClean="0"/>
              <a:t>to support and inform policy </a:t>
            </a:r>
            <a:r>
              <a:rPr lang="en-US" u="sng" dirty="0"/>
              <a:t>debates and </a:t>
            </a:r>
            <a:r>
              <a:rPr lang="en-US" u="sng" dirty="0" smtClean="0"/>
              <a:t>decision </a:t>
            </a:r>
            <a:r>
              <a:rPr lang="en-US" u="sng" dirty="0"/>
              <a:t>making in </a:t>
            </a:r>
            <a:r>
              <a:rPr lang="en-US" u="sng" dirty="0" smtClean="0"/>
              <a:t>MENA </a:t>
            </a:r>
            <a:r>
              <a:rPr lang="en-US" dirty="0" smtClean="0"/>
              <a:t>(plus to help improve and enhance the </a:t>
            </a:r>
            <a:r>
              <a:rPr lang="en-US" dirty="0"/>
              <a:t>work of </a:t>
            </a:r>
            <a:r>
              <a:rPr lang="en-US" dirty="0" smtClean="0"/>
              <a:t>intl. </a:t>
            </a:r>
            <a:r>
              <a:rPr lang="en-US" dirty="0"/>
              <a:t>cooperation agencies and technical assistance providers like GIZ, more </a:t>
            </a:r>
            <a:r>
              <a:rPr lang="en-US" dirty="0" smtClean="0"/>
              <a:t>generally)</a:t>
            </a:r>
          </a:p>
          <a:p>
            <a:r>
              <a:rPr lang="en-US" dirty="0" smtClean="0"/>
              <a:t>Feedback </a:t>
            </a:r>
            <a:r>
              <a:rPr lang="en-US" dirty="0"/>
              <a:t>derived from local stakeholders </a:t>
            </a:r>
            <a:r>
              <a:rPr lang="en-US" dirty="0" smtClean="0"/>
              <a:t>shall </a:t>
            </a:r>
            <a:r>
              <a:rPr lang="en-US" dirty="0"/>
              <a:t>be </a:t>
            </a:r>
            <a:r>
              <a:rPr lang="en-US" u="sng" dirty="0"/>
              <a:t>fed back </a:t>
            </a:r>
            <a:r>
              <a:rPr lang="en-US" dirty="0"/>
              <a:t>into the process to improve the instruments and sharpen </a:t>
            </a:r>
            <a:r>
              <a:rPr lang="en-US" dirty="0" smtClean="0"/>
              <a:t>their focus</a:t>
            </a:r>
          </a:p>
          <a:p>
            <a:r>
              <a:rPr lang="en-US" dirty="0" smtClean="0"/>
              <a:t>Whenever </a:t>
            </a:r>
            <a:r>
              <a:rPr lang="en-US" dirty="0"/>
              <a:t>possible, their application and testing </a:t>
            </a:r>
            <a:r>
              <a:rPr lang="en-US" dirty="0" smtClean="0"/>
              <a:t>via </a:t>
            </a:r>
            <a:r>
              <a:rPr lang="en-US" u="sng" dirty="0" smtClean="0"/>
              <a:t>concrete </a:t>
            </a:r>
            <a:r>
              <a:rPr lang="en-US" u="sng" dirty="0"/>
              <a:t>pilot projects and other on-site measures </a:t>
            </a:r>
            <a:r>
              <a:rPr lang="en-US" dirty="0"/>
              <a:t>shall be </a:t>
            </a:r>
            <a:r>
              <a:rPr lang="en-US" dirty="0" smtClean="0"/>
              <a:t>encouraged</a:t>
            </a:r>
          </a:p>
          <a:p>
            <a:endParaRPr lang="en-US" dirty="0" smtClean="0"/>
          </a:p>
        </p:txBody>
      </p:sp>
      <p:pic>
        <p:nvPicPr>
          <p:cNvPr id="9" name="Picture 3" descr="C:\Users\stoffe_isa\Documents\FV MINO\PR, Internet, MENANews\snmen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77" y="388920"/>
            <a:ext cx="756000" cy="53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12452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are the expected outcomes in general?</a:t>
            </a:r>
            <a:endParaRPr lang="en-US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 smtClean="0"/>
              <a:t>Expert Dialog: “Fostering employment: Innovative approaches for the MENA Region”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14/10/2014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u="sng" dirty="0" smtClean="0"/>
              <a:t>interdependencies and tradeoffs </a:t>
            </a:r>
            <a:r>
              <a:rPr lang="en-US" dirty="0" smtClean="0"/>
              <a:t>which exist between the various technology pathways and policy options are better understood. Such an improved understanding leads to more informed policy decisions. </a:t>
            </a:r>
          </a:p>
          <a:p>
            <a:r>
              <a:rPr lang="en-US" u="sng" dirty="0" smtClean="0"/>
              <a:t>Complementarities and synergies </a:t>
            </a:r>
            <a:r>
              <a:rPr lang="en-US" dirty="0" smtClean="0"/>
              <a:t>can be recognized and harnessed more effectively and efficiently, incl. through a better </a:t>
            </a:r>
            <a:r>
              <a:rPr lang="en-US" u="sng" dirty="0" smtClean="0"/>
              <a:t>cooperation of stakeholders</a:t>
            </a:r>
            <a:r>
              <a:rPr lang="en-US" dirty="0" smtClean="0"/>
              <a:t>, a better </a:t>
            </a:r>
            <a:r>
              <a:rPr lang="en-US" u="sng" dirty="0" smtClean="0"/>
              <a:t>pooling of resources</a:t>
            </a:r>
            <a:r>
              <a:rPr lang="en-US" dirty="0" smtClean="0"/>
              <a:t>, and a better </a:t>
            </a:r>
            <a:r>
              <a:rPr lang="en-US" u="sng" dirty="0" smtClean="0"/>
              <a:t>alignment and coordination (or integration) of sector policies and policy tools</a:t>
            </a:r>
          </a:p>
          <a:p>
            <a:r>
              <a:rPr lang="en-US" dirty="0" smtClean="0"/>
              <a:t>The </a:t>
            </a:r>
            <a:r>
              <a:rPr lang="en-US" u="sng" dirty="0" smtClean="0"/>
              <a:t>pace, scope, and cost of the RE/EE roll-out in MENA</a:t>
            </a:r>
            <a:r>
              <a:rPr lang="en-US" dirty="0" smtClean="0"/>
              <a:t> (and in emerging and developing countries more generally) can be improved</a:t>
            </a:r>
          </a:p>
          <a:p>
            <a:r>
              <a:rPr lang="en-US" dirty="0" smtClean="0"/>
              <a:t>New possibilities of </a:t>
            </a:r>
            <a:r>
              <a:rPr lang="en-US" u="sng" dirty="0" smtClean="0"/>
              <a:t>political participation and stakeholder inclusion </a:t>
            </a:r>
            <a:r>
              <a:rPr lang="en-US" dirty="0" smtClean="0"/>
              <a:t>are created, </a:t>
            </a:r>
            <a:r>
              <a:rPr lang="en-US" u="sng" dirty="0" smtClean="0"/>
              <a:t>public acceptance and local support</a:t>
            </a:r>
            <a:r>
              <a:rPr lang="en-US" dirty="0" smtClean="0"/>
              <a:t> for RE/EE are reinforced</a:t>
            </a:r>
          </a:p>
          <a:p>
            <a:endParaRPr lang="en-US" dirty="0" smtClean="0"/>
          </a:p>
        </p:txBody>
      </p:sp>
      <p:pic>
        <p:nvPicPr>
          <p:cNvPr id="9" name="Picture 3" descr="C:\Users\stoffe_isa\Documents\FV MINO\PR, Internet, MENANews\snmen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77" y="388920"/>
            <a:ext cx="756000" cy="53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63984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are the expected outcomes in particular?</a:t>
            </a:r>
            <a:endParaRPr lang="en-US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 smtClean="0"/>
              <a:t>Expert Dialog: “Fostering employment: Innovative approaches for the MENA Region”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14/10/2014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Strategic-conceptual and </a:t>
            </a:r>
            <a:r>
              <a:rPr lang="en-US" dirty="0"/>
              <a:t>methodological advise </a:t>
            </a:r>
            <a:r>
              <a:rPr lang="en-US" dirty="0" smtClean="0"/>
              <a:t>and support for </a:t>
            </a:r>
            <a:r>
              <a:rPr lang="en-US" dirty="0"/>
              <a:t>the design and implementation of </a:t>
            </a:r>
            <a:r>
              <a:rPr lang="en-US" dirty="0" smtClean="0"/>
              <a:t>appropriate and integrated strategy building, </a:t>
            </a:r>
            <a:r>
              <a:rPr lang="en-US" dirty="0"/>
              <a:t>decision </a:t>
            </a:r>
            <a:r>
              <a:rPr lang="en-US" dirty="0" smtClean="0"/>
              <a:t>making and multi-stakeholder processes in MENA</a:t>
            </a:r>
          </a:p>
          <a:p>
            <a:r>
              <a:rPr lang="en-US" dirty="0" smtClean="0"/>
              <a:t>Operational </a:t>
            </a:r>
            <a:r>
              <a:rPr lang="en-US" dirty="0"/>
              <a:t>support </a:t>
            </a:r>
            <a:r>
              <a:rPr lang="en-US" dirty="0" smtClean="0"/>
              <a:t>for </a:t>
            </a:r>
            <a:r>
              <a:rPr lang="en-US" dirty="0"/>
              <a:t>the preparation and implementation of policies and decisions via the provision of </a:t>
            </a:r>
            <a:r>
              <a:rPr lang="en-US" dirty="0" smtClean="0"/>
              <a:t>relevant </a:t>
            </a:r>
            <a:r>
              <a:rPr lang="en-US" dirty="0"/>
              <a:t>expertise </a:t>
            </a:r>
            <a:r>
              <a:rPr lang="en-US" dirty="0" smtClean="0"/>
              <a:t>and targeted input </a:t>
            </a:r>
          </a:p>
          <a:p>
            <a:r>
              <a:rPr lang="en-US" dirty="0" smtClean="0"/>
              <a:t>Targeted capacity </a:t>
            </a:r>
            <a:r>
              <a:rPr lang="en-US" dirty="0"/>
              <a:t>development for selected key </a:t>
            </a:r>
            <a:r>
              <a:rPr lang="en-US" dirty="0" smtClean="0"/>
              <a:t>stakeholders</a:t>
            </a:r>
          </a:p>
          <a:p>
            <a:r>
              <a:rPr lang="en-US" dirty="0" smtClean="0"/>
              <a:t>Assignment/</a:t>
            </a:r>
            <a:r>
              <a:rPr lang="en-US" dirty="0" err="1" smtClean="0"/>
              <a:t>secondment</a:t>
            </a:r>
            <a:r>
              <a:rPr lang="en-US" dirty="0" smtClean="0"/>
              <a:t> </a:t>
            </a:r>
            <a:r>
              <a:rPr lang="en-US" dirty="0"/>
              <a:t>of </a:t>
            </a:r>
            <a:r>
              <a:rPr lang="en-US" dirty="0" smtClean="0"/>
              <a:t>short-term experts/consultants, design </a:t>
            </a:r>
            <a:r>
              <a:rPr lang="en-US" dirty="0"/>
              <a:t>and </a:t>
            </a:r>
            <a:r>
              <a:rPr lang="en-US" dirty="0" smtClean="0"/>
              <a:t>launch of dialogue platforms and </a:t>
            </a:r>
            <a:r>
              <a:rPr lang="en-US" dirty="0"/>
              <a:t>capacity building </a:t>
            </a:r>
            <a:r>
              <a:rPr lang="en-US" dirty="0" smtClean="0"/>
              <a:t>formats, provision </a:t>
            </a:r>
            <a:r>
              <a:rPr lang="en-US" dirty="0"/>
              <a:t>of moderation and facilitation services, etc. </a:t>
            </a:r>
            <a:r>
              <a:rPr lang="en-US" dirty="0" smtClean="0"/>
              <a:t>, all of it in close </a:t>
            </a:r>
            <a:r>
              <a:rPr lang="en-US" dirty="0"/>
              <a:t>consultation and cooperation with </a:t>
            </a:r>
            <a:r>
              <a:rPr lang="en-US" dirty="0" smtClean="0"/>
              <a:t>GIZ </a:t>
            </a:r>
            <a:r>
              <a:rPr lang="en-US" dirty="0"/>
              <a:t>projects and </a:t>
            </a:r>
            <a:r>
              <a:rPr lang="en-US" dirty="0" smtClean="0"/>
              <a:t>partners on the ground</a:t>
            </a:r>
          </a:p>
        </p:txBody>
      </p:sp>
      <p:pic>
        <p:nvPicPr>
          <p:cNvPr id="9" name="Picture 3" descr="C:\Users\stoffe_isa\Documents\FV MINO\PR, Internet, MENANews\snmen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77" y="388920"/>
            <a:ext cx="756000" cy="53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00011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are the main steps along this way?</a:t>
            </a:r>
            <a:endParaRPr lang="en-US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 smtClean="0"/>
              <a:t>Expert Dialog: “Fostering employment: Innovative approaches for the MENA Region”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14/10/2014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Adoption </a:t>
            </a:r>
            <a:r>
              <a:rPr lang="en-US" dirty="0"/>
              <a:t>of a </a:t>
            </a:r>
            <a:r>
              <a:rPr lang="en-US" dirty="0" smtClean="0"/>
              <a:t>common </a:t>
            </a:r>
            <a:r>
              <a:rPr lang="en-US" dirty="0"/>
              <a:t>agenda and work plan, incl. definition of work packages, deliverables, milestones, and clear roles for all participants </a:t>
            </a:r>
            <a:endParaRPr lang="de-DE" dirty="0"/>
          </a:p>
          <a:p>
            <a:pPr lvl="0"/>
            <a:r>
              <a:rPr lang="en-US" dirty="0"/>
              <a:t>C</a:t>
            </a:r>
            <a:r>
              <a:rPr lang="en-US" dirty="0" smtClean="0"/>
              <a:t>reation </a:t>
            </a:r>
            <a:r>
              <a:rPr lang="en-US" dirty="0"/>
              <a:t>of a </a:t>
            </a:r>
            <a:r>
              <a:rPr lang="en-US" dirty="0" smtClean="0"/>
              <a:t>clear analytical </a:t>
            </a:r>
            <a:r>
              <a:rPr lang="en-US" dirty="0"/>
              <a:t>rooster, incl. a clear definition of the main criteria </a:t>
            </a:r>
            <a:r>
              <a:rPr lang="en-US" dirty="0" smtClean="0"/>
              <a:t>(needed </a:t>
            </a:r>
            <a:r>
              <a:rPr lang="en-US" dirty="0"/>
              <a:t>for the subsequent identification of reference cases) </a:t>
            </a:r>
            <a:endParaRPr lang="de-DE" dirty="0"/>
          </a:p>
          <a:p>
            <a:pPr lvl="0"/>
            <a:r>
              <a:rPr lang="en-US" dirty="0" smtClean="0"/>
              <a:t>Disaggregation </a:t>
            </a:r>
            <a:r>
              <a:rPr lang="en-US" dirty="0"/>
              <a:t>/ modularization of the results </a:t>
            </a:r>
            <a:r>
              <a:rPr lang="en-US" dirty="0" smtClean="0"/>
              <a:t>of the analysis on </a:t>
            </a:r>
            <a:r>
              <a:rPr lang="en-US" dirty="0"/>
              <a:t>the basis of identified causal relationships / success </a:t>
            </a:r>
            <a:r>
              <a:rPr lang="en-US" dirty="0" smtClean="0"/>
              <a:t>factors</a:t>
            </a:r>
            <a:endParaRPr lang="de-DE" dirty="0"/>
          </a:p>
          <a:p>
            <a:pPr lvl="0"/>
            <a:r>
              <a:rPr lang="en-US" dirty="0" smtClean="0"/>
              <a:t>Design </a:t>
            </a:r>
            <a:r>
              <a:rPr lang="en-US" dirty="0"/>
              <a:t>of a tool kit based on the results of the analysis (</a:t>
            </a:r>
            <a:r>
              <a:rPr lang="en-US" dirty="0" smtClean="0"/>
              <a:t>handbook/ guidebook for </a:t>
            </a:r>
            <a:r>
              <a:rPr lang="en-US" dirty="0"/>
              <a:t>policy makers and practitioners, data set, expert pool…) </a:t>
            </a:r>
            <a:endParaRPr lang="de-DE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US" dirty="0"/>
              <a:t>In parallel </a:t>
            </a:r>
            <a:r>
              <a:rPr lang="en-US" dirty="0" smtClean="0"/>
              <a:t>identification </a:t>
            </a:r>
            <a:r>
              <a:rPr lang="en-US" dirty="0"/>
              <a:t>of connecting points in MENA </a:t>
            </a:r>
            <a:r>
              <a:rPr lang="en-US" dirty="0" smtClean="0"/>
              <a:t>to </a:t>
            </a:r>
            <a:r>
              <a:rPr lang="en-US" dirty="0"/>
              <a:t>facilitate the transfer </a:t>
            </a:r>
            <a:r>
              <a:rPr lang="en-US" dirty="0" smtClean="0"/>
              <a:t>and application of </a:t>
            </a:r>
            <a:r>
              <a:rPr lang="en-US" dirty="0"/>
              <a:t>the </a:t>
            </a:r>
            <a:r>
              <a:rPr lang="en-US" dirty="0" smtClean="0"/>
              <a:t>findings, </a:t>
            </a:r>
            <a:r>
              <a:rPr lang="en-US" dirty="0"/>
              <a:t>while </a:t>
            </a:r>
            <a:r>
              <a:rPr lang="en-US" dirty="0" smtClean="0"/>
              <a:t>using feedback “from the ground” to further improve the </a:t>
            </a:r>
            <a:r>
              <a:rPr lang="en-US" dirty="0"/>
              <a:t>recommendations and instruments</a:t>
            </a:r>
            <a:endParaRPr lang="de-DE" dirty="0"/>
          </a:p>
        </p:txBody>
      </p:sp>
      <p:pic>
        <p:nvPicPr>
          <p:cNvPr id="9" name="Picture 3" descr="C:\Users\stoffe_isa\Documents\FV MINO\PR, Internet, MENANews\snmen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77" y="388920"/>
            <a:ext cx="756000" cy="53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4204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could be an appropriate work plan?</a:t>
            </a:r>
            <a:endParaRPr lang="en-US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 smtClean="0"/>
              <a:t>Expert Dialog: “Fostering employment: Innovative approaches for the MENA Region”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14/10/2014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u="sng" dirty="0" smtClean="0"/>
              <a:t>Phase 1: last fine-tuning, official project launch (10-12/2014)</a:t>
            </a:r>
            <a:endParaRPr lang="en-US" dirty="0" smtClean="0"/>
          </a:p>
          <a:p>
            <a:pPr lvl="0"/>
            <a:r>
              <a:rPr lang="en-US" dirty="0" smtClean="0"/>
              <a:t>Clarifying the concept/approach/agenda, defining goals/outcomes</a:t>
            </a:r>
          </a:p>
          <a:p>
            <a:pPr lvl="0"/>
            <a:r>
              <a:rPr lang="en-US" dirty="0" smtClean="0"/>
              <a:t>Launching the expert group, constituting the expert pool</a:t>
            </a:r>
          </a:p>
          <a:p>
            <a:pPr lvl="0"/>
            <a:r>
              <a:rPr lang="en-US" dirty="0" smtClean="0"/>
              <a:t>presenting/discussing 1.results/recommendations with MENA partners</a:t>
            </a:r>
          </a:p>
          <a:p>
            <a:r>
              <a:rPr lang="en-US" i="1" u="sng" dirty="0" smtClean="0"/>
              <a:t>Phase 2: pilot implementation, dissemination, evaluation (01-09/2015)</a:t>
            </a:r>
            <a:endParaRPr lang="en-US" dirty="0" smtClean="0"/>
          </a:p>
          <a:p>
            <a:pPr lvl="0"/>
            <a:r>
              <a:rPr lang="en-US" dirty="0" smtClean="0"/>
              <a:t>Pilot implementation in at least 2 MENA countries</a:t>
            </a:r>
          </a:p>
          <a:p>
            <a:pPr lvl="0"/>
            <a:r>
              <a:rPr lang="en-US" dirty="0" smtClean="0"/>
              <a:t>Assessment of interim results, further improvement of the approach</a:t>
            </a:r>
          </a:p>
          <a:p>
            <a:r>
              <a:rPr lang="en-US" dirty="0" smtClean="0"/>
              <a:t>Evaluation and dissemination of findings, extension to further contexts</a:t>
            </a:r>
            <a:endParaRPr lang="en-US" dirty="0"/>
          </a:p>
        </p:txBody>
      </p:sp>
      <p:pic>
        <p:nvPicPr>
          <p:cNvPr id="9" name="Picture 3" descr="C:\Users\stoffe_isa\Documents\FV MINO\PR, Internet, MENANews\snmen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77" y="388920"/>
            <a:ext cx="756000" cy="53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77135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could be possible reference cases?</a:t>
            </a:r>
            <a:endParaRPr lang="en-US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 smtClean="0"/>
              <a:t>Expert Dialog: “Fostering employment: Innovative approaches for the MENA Region”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14/10/2014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Latin America: Mexico, </a:t>
            </a:r>
            <a:r>
              <a:rPr lang="en-US" dirty="0" smtClean="0"/>
              <a:t>Brazil…</a:t>
            </a:r>
            <a:endParaRPr lang="en-US" dirty="0" smtClean="0"/>
          </a:p>
          <a:p>
            <a:pPr lvl="0"/>
            <a:r>
              <a:rPr lang="en-US" dirty="0" smtClean="0"/>
              <a:t>Sub-Sahara Africa: South </a:t>
            </a:r>
            <a:r>
              <a:rPr lang="en-US" dirty="0" smtClean="0"/>
              <a:t>Africa…</a:t>
            </a:r>
            <a:endParaRPr lang="en-US" dirty="0" smtClean="0"/>
          </a:p>
          <a:p>
            <a:pPr lvl="0"/>
            <a:r>
              <a:rPr lang="en-US" dirty="0" smtClean="0"/>
              <a:t>Asia: Vietnam, </a:t>
            </a:r>
            <a:r>
              <a:rPr lang="en-US" dirty="0" smtClean="0"/>
              <a:t>Malaysia…</a:t>
            </a:r>
            <a:endParaRPr lang="en-US" dirty="0" smtClean="0"/>
          </a:p>
          <a:p>
            <a:r>
              <a:rPr lang="en-US" dirty="0"/>
              <a:t>EUMENA: </a:t>
            </a:r>
            <a:r>
              <a:rPr lang="en-US" dirty="0" smtClean="0"/>
              <a:t>Turkey…</a:t>
            </a:r>
            <a:endParaRPr lang="en-US" dirty="0"/>
          </a:p>
          <a:p>
            <a:pPr lvl="0"/>
            <a:r>
              <a:rPr lang="en-US" dirty="0" smtClean="0"/>
              <a:t>China and India as well as OECD should be used only sparsely</a:t>
            </a:r>
          </a:p>
          <a:p>
            <a:pPr lvl="0"/>
            <a:r>
              <a:rPr lang="en-US" dirty="0" smtClean="0"/>
              <a:t>Country cases to be further clarified and </a:t>
            </a:r>
            <a:r>
              <a:rPr lang="en-US" dirty="0" err="1" smtClean="0"/>
              <a:t>finetuned</a:t>
            </a:r>
            <a:r>
              <a:rPr lang="en-US" dirty="0" smtClean="0"/>
              <a:t> during work process; further reference cases can be identified and proposed at each step </a:t>
            </a:r>
          </a:p>
        </p:txBody>
      </p:sp>
      <p:pic>
        <p:nvPicPr>
          <p:cNvPr id="9" name="Picture 3" descr="C:\Users\stoffe_isa\Documents\FV MINO\PR, Internet, MENANews\snmen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77" y="388920"/>
            <a:ext cx="756000" cy="53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93832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are topical connecting points?</a:t>
            </a:r>
            <a:endParaRPr lang="en-US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 smtClean="0"/>
              <a:t>Expert Dialog: “Fostering employment: Innovative approaches for the MENA Region”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14/10/2014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‘Industrial </a:t>
            </a:r>
            <a:r>
              <a:rPr lang="en-US" dirty="0"/>
              <a:t>policy’ </a:t>
            </a:r>
            <a:r>
              <a:rPr lang="en-US" dirty="0" smtClean="0"/>
              <a:t>debate: e.g. targeted vs. untargeted IP support</a:t>
            </a:r>
            <a:r>
              <a:rPr lang="en-US" dirty="0" smtClean="0"/>
              <a:t>…</a:t>
            </a:r>
          </a:p>
          <a:p>
            <a:r>
              <a:rPr lang="en-US" dirty="0" smtClean="0"/>
              <a:t>‘</a:t>
            </a:r>
            <a:r>
              <a:rPr lang="en-US" dirty="0"/>
              <a:t>Industrial policy’ debate: </a:t>
            </a:r>
            <a:r>
              <a:rPr lang="en-US" dirty="0" smtClean="0"/>
              <a:t>ELMA Process…</a:t>
            </a:r>
            <a:endParaRPr lang="en-US" dirty="0"/>
          </a:p>
          <a:p>
            <a:pPr lvl="0"/>
            <a:r>
              <a:rPr lang="en-US" dirty="0" smtClean="0"/>
              <a:t>‘Green economy’ </a:t>
            </a:r>
            <a:r>
              <a:rPr lang="en-US" dirty="0" smtClean="0"/>
              <a:t>debate: GGBP </a:t>
            </a:r>
            <a:r>
              <a:rPr lang="en-US" dirty="0" smtClean="0"/>
              <a:t>Process</a:t>
            </a:r>
            <a:r>
              <a:rPr lang="en-US" dirty="0" smtClean="0"/>
              <a:t>…</a:t>
            </a:r>
            <a:endParaRPr lang="en-US" dirty="0" smtClean="0"/>
          </a:p>
          <a:p>
            <a:pPr lvl="0"/>
            <a:r>
              <a:rPr lang="en-US" dirty="0" smtClean="0"/>
              <a:t>Recent lighthouse studies of IRENA, IE-RETD et al. concerned with RE/EE jobs, value creation, socio-economic </a:t>
            </a:r>
            <a:r>
              <a:rPr lang="en-US" dirty="0" smtClean="0"/>
              <a:t>benefits</a:t>
            </a:r>
          </a:p>
          <a:p>
            <a:pPr lvl="0"/>
            <a:r>
              <a:rPr lang="en-US" dirty="0" smtClean="0"/>
              <a:t>Agenda 21 project outcomes</a:t>
            </a:r>
          </a:p>
          <a:p>
            <a:pPr lvl="0"/>
            <a:r>
              <a:rPr lang="en-US" smtClean="0"/>
              <a:t>…. </a:t>
            </a:r>
            <a:endParaRPr lang="en-US" dirty="0" smtClean="0"/>
          </a:p>
        </p:txBody>
      </p:sp>
      <p:pic>
        <p:nvPicPr>
          <p:cNvPr id="9" name="Picture 3" descr="C:\Users\stoffe_isa\Documents\FV MINO\PR, Internet, MENANews\snmen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77" y="388920"/>
            <a:ext cx="756000" cy="53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70779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iz-powerpoint-leerfolie-en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Cover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giz-powerpoint-leerfolie-en</Template>
  <TotalTime>0</TotalTime>
  <Words>1029</Words>
  <Application>Microsoft Office PowerPoint</Application>
  <PresentationFormat>Bildschirmpräsentation (4:3)</PresentationFormat>
  <Paragraphs>86</Paragraphs>
  <Slides>10</Slides>
  <Notes>10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10</vt:i4>
      </vt:variant>
    </vt:vector>
  </HeadingPairs>
  <TitlesOfParts>
    <vt:vector size="12" baseType="lpstr">
      <vt:lpstr>giz-powerpoint-leerfolie-en</vt:lpstr>
      <vt:lpstr>Cover</vt:lpstr>
      <vt:lpstr>leveraging the Employment  Potential of Renewable Energy and Energy Efficiency for the MENA Region: draft project Goals, Time table, work packages, key delivrables</vt:lpstr>
      <vt:lpstr>What is the purpose of the project?</vt:lpstr>
      <vt:lpstr>What is the purpose of the project (cont.)?</vt:lpstr>
      <vt:lpstr>What are the expected outcomes in general?</vt:lpstr>
      <vt:lpstr>What are the expected outcomes in particular?</vt:lpstr>
      <vt:lpstr>What are the main steps along this way?</vt:lpstr>
      <vt:lpstr>What could be an appropriate work plan?</vt:lpstr>
      <vt:lpstr>What could be possible reference cases?</vt:lpstr>
      <vt:lpstr>What are topical connecting points?</vt:lpstr>
      <vt:lpstr>What could be possible reference cases?</vt:lpstr>
    </vt:vector>
  </TitlesOfParts>
  <Company>GIZ GmbH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Kim Stoffel</dc:creator>
  <cp:keywords>GIZ-Leerfolie</cp:keywords>
  <cp:lastModifiedBy>UserLA3067</cp:lastModifiedBy>
  <cp:revision>52</cp:revision>
  <cp:lastPrinted>2012-07-19T10:16:59Z</cp:lastPrinted>
  <dcterms:created xsi:type="dcterms:W3CDTF">2014-09-01T11:45:35Z</dcterms:created>
  <dcterms:modified xsi:type="dcterms:W3CDTF">2014-10-14T07:21:17Z</dcterms:modified>
</cp:coreProperties>
</file>